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.png" ContentType="image/png"/>
  <Override PartName="/ppt/media/image31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32C935C-60EB-4ECA-BB76-1531AA62F938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9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8" name="CustomShape 9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1" name="CustomShape 6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7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7" name="CustomShape 7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0" name="CustomShape 8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6" name="CustomShape 31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21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8" name="CustomShape 2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1" name="CustomShape 100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4" name="CustomShape 10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15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3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135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6" name="CustomShape 11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9" name="CustomShape 121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2" name="CustomShape 14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920" cy="359568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400" cy="41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6"/>
          <p:cNvSpPr/>
          <p:nvPr/>
        </p:nvSpPr>
        <p:spPr>
          <a:xfrm>
            <a:off x="0" y="10155240"/>
            <a:ext cx="3263760" cy="52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4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50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6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56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240" cy="125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240" cy="53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240" cy="5342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240" cy="534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7760" cy="124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7760" cy="5277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7760" cy="5277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7760" cy="5277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b72f4400ed2493c1c440010add46ca1a726200f7/AprendizadoMaquina/Aula%2001%20-%20Introdu&#231;&#227;o/Aula_01_Introdu&#231;&#227;o_Scikit_Lear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4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9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Como se envolver com I.A na graduação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9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9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9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Os professores do curso possuem pesquisas em variados tópicos com publicações no estado da arte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Multimodal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Dígitos, Palavras, Documentos Históricos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Gênero Musical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Detecção de Fraude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Sistemas de Recomendação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Linguagem Natural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 Médicas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Projetos PIBIC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8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6" name="CustomShape 9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9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9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8308080" cy="408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6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6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6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68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846360" y="2340000"/>
            <a:ext cx="7971840" cy="1218240"/>
          </a:xfrm>
          <a:prstGeom prst="rect">
            <a:avLst/>
          </a:prstGeom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340000" y="3780000"/>
            <a:ext cx="4858200" cy="287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6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7" name="CustomShape 7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7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7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7198200" cy="12229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1432440" y="3623400"/>
            <a:ext cx="3605760" cy="303480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rcRect l="0" t="0" r="0" b="12497"/>
          <a:stretch/>
        </p:blipFill>
        <p:spPr>
          <a:xfrm>
            <a:off x="5940000" y="5400000"/>
            <a:ext cx="3540600" cy="125784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5940000" y="3420000"/>
            <a:ext cx="3245760" cy="2026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7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7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7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7" name="CustomShape 7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8" name="Google Shape;610;p28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8263800" cy="1798200"/>
          </a:xfrm>
          <a:prstGeom prst="rect">
            <a:avLst/>
          </a:prstGeom>
          <a:ln w="0">
            <a:noFill/>
          </a:ln>
        </p:spPr>
      </p:pic>
      <p:pic>
        <p:nvPicPr>
          <p:cNvPr id="249" name="Google Shape;611;p28" descr=""/>
          <p:cNvPicPr/>
          <p:nvPr/>
        </p:nvPicPr>
        <p:blipFill>
          <a:blip r:embed="rId2"/>
          <a:stretch/>
        </p:blipFill>
        <p:spPr>
          <a:xfrm>
            <a:off x="1080000" y="4113000"/>
            <a:ext cx="3385440" cy="2725200"/>
          </a:xfrm>
          <a:prstGeom prst="rect">
            <a:avLst/>
          </a:prstGeom>
          <a:ln w="0">
            <a:noFill/>
          </a:ln>
        </p:spPr>
      </p:pic>
      <p:pic>
        <p:nvPicPr>
          <p:cNvPr id="250" name="Google Shape;612;p28" descr=""/>
          <p:cNvPicPr/>
          <p:nvPr/>
        </p:nvPicPr>
        <p:blipFill>
          <a:blip r:embed="rId3"/>
          <a:stretch/>
        </p:blipFill>
        <p:spPr>
          <a:xfrm>
            <a:off x="5039280" y="4113000"/>
            <a:ext cx="4269960" cy="242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7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8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8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CustomShape 8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1869120" y="1620000"/>
            <a:ext cx="6589080" cy="166464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80000" y="3280680"/>
            <a:ext cx="4933800" cy="319752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5236200" y="4140000"/>
            <a:ext cx="4482000" cy="17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59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2560" cy="1996200"/>
          </a:xfrm>
          <a:prstGeom prst="rect">
            <a:avLst/>
          </a:prstGeom>
          <a:ln w="0">
            <a:noFill/>
          </a:ln>
        </p:spPr>
      </p:pic>
      <p:pic>
        <p:nvPicPr>
          <p:cNvPr id="260" name="Imagem 111" descr=""/>
          <p:cNvPicPr/>
          <p:nvPr/>
        </p:nvPicPr>
        <p:blipFill>
          <a:blip r:embed="rId2"/>
          <a:stretch/>
        </p:blipFill>
        <p:spPr>
          <a:xfrm>
            <a:off x="2834640" y="4140000"/>
            <a:ext cx="4150800" cy="1989360"/>
          </a:xfrm>
          <a:prstGeom prst="rect">
            <a:avLst/>
          </a:prstGeom>
          <a:ln w="0"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29"/>
          <p:cNvSpPr/>
          <p:nvPr/>
        </p:nvSpPr>
        <p:spPr>
          <a:xfrm>
            <a:off x="360000" y="333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Conceitos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30"/>
          <p:cNvSpPr/>
          <p:nvPr/>
        </p:nvSpPr>
        <p:spPr>
          <a:xfrm>
            <a:off x="540000" y="4680000"/>
            <a:ext cx="9174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7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1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1944000" y="1582200"/>
            <a:ext cx="6298200" cy="52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1476000" y="1834920"/>
            <a:ext cx="7039800" cy="476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Aprendizagem de Máquina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 Básicos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2045160" y="3960000"/>
            <a:ext cx="6133680" cy="185652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/>
          <p:nvPr/>
        </p:nvSpPr>
        <p:spPr>
          <a:xfrm>
            <a:off x="2016720" y="5508720"/>
            <a:ext cx="269640" cy="26964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7" name="CustomShape 1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8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Tradicional (~1950 … ~2010)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 (~2010 …. Hoje)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79" name="Imagem 3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680" cy="1434960"/>
          </a:xfrm>
          <a:prstGeom prst="rect">
            <a:avLst/>
          </a:prstGeom>
          <a:ln w="0">
            <a:noFill/>
          </a:ln>
        </p:spPr>
      </p:pic>
      <p:pic>
        <p:nvPicPr>
          <p:cNvPr id="280" name="Imagem 4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680" cy="143496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1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2" name="CustomShape 2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22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4" name="CustomShape 23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24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86" name="CustomShape 2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2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88" name=""/>
          <p:cNvGrpSpPr/>
          <p:nvPr/>
        </p:nvGrpSpPr>
        <p:grpSpPr>
          <a:xfrm>
            <a:off x="2906280" y="1800000"/>
            <a:ext cx="5731920" cy="4665240"/>
            <a:chOff x="2906280" y="1800000"/>
            <a:chExt cx="5731920" cy="4665240"/>
          </a:xfrm>
        </p:grpSpPr>
        <p:pic>
          <p:nvPicPr>
            <p:cNvPr id="289" name="" descr=""/>
            <p:cNvPicPr/>
            <p:nvPr/>
          </p:nvPicPr>
          <p:blipFill>
            <a:blip r:embed="rId1"/>
            <a:stretch/>
          </p:blipFill>
          <p:spPr>
            <a:xfrm>
              <a:off x="2906280" y="1800000"/>
              <a:ext cx="5731920" cy="4665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0" name=""/>
            <p:cNvSpPr/>
            <p:nvPr/>
          </p:nvSpPr>
          <p:spPr>
            <a:xfrm>
              <a:off x="7200000" y="4560120"/>
              <a:ext cx="1231920" cy="1198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Maths &amp; Statistics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Data Visualization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EDA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291" name="CustomShape 28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Temas Emergentes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Big Data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Data Science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8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Quando usar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85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86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95" name="CustomShape 8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8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7" name="CustomShape 99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do problema não é linearmente separável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solução não é determinística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1260000" y="2736000"/>
            <a:ext cx="7558200" cy="39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0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0" name="CustomShape 10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103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2" name="CustomShape 104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CustomShape 10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4" name="CustomShape 106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rcRect l="0" t="0" r="0" b="9125"/>
          <a:stretch/>
        </p:blipFill>
        <p:spPr>
          <a:xfrm>
            <a:off x="293400" y="2714040"/>
            <a:ext cx="2584800" cy="26841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6" name=""/>
          <p:cNvGraphicFramePr/>
          <p:nvPr/>
        </p:nvGraphicFramePr>
        <p:xfrm rot="10800000">
          <a:off x="-3505680" y="-2827800"/>
          <a:ext cx="6473520" cy="45734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183320"/>
                <a:gridCol w="1141560"/>
                <a:gridCol w="1144800"/>
                <a:gridCol w="132768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Achatado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Pug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Chihuahua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Beagle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Preta/Caramelo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Yorkshire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Pastor Alemão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596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Labrador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52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8" name="CustomShape 153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54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10" name="CustomShape 15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15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2" name="CustomShape 15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Terminologias Básicas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aphicFrame>
        <p:nvGraphicFramePr>
          <p:cNvPr id="313" name=""/>
          <p:cNvGraphicFramePr/>
          <p:nvPr/>
        </p:nvGraphicFramePr>
        <p:xfrm rot="10800000">
          <a:off x="-4879080" y="2873880"/>
          <a:ext cx="6976080" cy="10310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740240"/>
                <a:gridCol w="1212120"/>
                <a:gridCol w="1414440"/>
                <a:gridCol w="9331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4" name=""/>
          <p:cNvSpPr/>
          <p:nvPr/>
        </p:nvSpPr>
        <p:spPr>
          <a:xfrm flipV="1" rot="5430600">
            <a:off x="5122080" y="894240"/>
            <a:ext cx="177480" cy="557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V="1" rot="5430600">
            <a:off x="8618400" y="3327840"/>
            <a:ext cx="177480" cy="73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 flipV="1" rot="16222800">
            <a:off x="5501160" y="1727280"/>
            <a:ext cx="177480" cy="683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4237920" y="3195360"/>
            <a:ext cx="29757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Vetor de Características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8208000" y="3240000"/>
            <a:ext cx="10782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"/>
          <p:cNvSpPr/>
          <p:nvPr/>
        </p:nvSpPr>
        <p:spPr>
          <a:xfrm>
            <a:off x="4425480" y="5220000"/>
            <a:ext cx="259452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Amostra / Instância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1701360" y="4342320"/>
            <a:ext cx="358200" cy="17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1"/>
          <a:srcRect l="2561" t="11677" r="69500" b="63877"/>
          <a:stretch/>
        </p:blipFill>
        <p:spPr>
          <a:xfrm>
            <a:off x="711360" y="3802320"/>
            <a:ext cx="1078200" cy="10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32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Tipos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3" name="CustomShape 33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34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25" name="CustomShape 35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6" name="CustomShape 36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7" name="CustomShape 3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900000" y="1980000"/>
            <a:ext cx="8094240" cy="436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2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0" name="CustomShape 130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1" name="CustomShape 131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2" name="CustomShape 13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3" name="CustomShape 13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4" name="CustomShape 13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ou Regressão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35" name=""/>
          <p:cNvGrpSpPr/>
          <p:nvPr/>
        </p:nvGrpSpPr>
        <p:grpSpPr>
          <a:xfrm>
            <a:off x="548640" y="2935440"/>
            <a:ext cx="5767200" cy="3182760"/>
            <a:chOff x="548640" y="2935440"/>
            <a:chExt cx="5767200" cy="3182760"/>
          </a:xfrm>
        </p:grpSpPr>
        <p:pic>
          <p:nvPicPr>
            <p:cNvPr id="336" name="" descr=""/>
            <p:cNvPicPr/>
            <p:nvPr/>
          </p:nvPicPr>
          <p:blipFill>
            <a:blip r:embed="rId1"/>
            <a:stretch/>
          </p:blipFill>
          <p:spPr>
            <a:xfrm>
              <a:off x="556920" y="2935440"/>
              <a:ext cx="5758920" cy="249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7" name=""/>
            <p:cNvSpPr/>
            <p:nvPr/>
          </p:nvSpPr>
          <p:spPr>
            <a:xfrm>
              <a:off x="548640" y="4530600"/>
              <a:ext cx="1526760" cy="67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8" name=""/>
            <p:cNvSpPr/>
            <p:nvPr/>
          </p:nvSpPr>
          <p:spPr>
            <a:xfrm>
              <a:off x="2130840" y="5441040"/>
              <a:ext cx="1864800" cy="67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5760360" y="4320000"/>
            <a:ext cx="3969720" cy="225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0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Não-Supervisionado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1" name="CustomShape 109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10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3" name="CustomShape 11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4" name="CustomShape 11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113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Não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Agrupamento (Clustering)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46" name=""/>
          <p:cNvGrpSpPr/>
          <p:nvPr/>
        </p:nvGrpSpPr>
        <p:grpSpPr>
          <a:xfrm>
            <a:off x="548280" y="2935440"/>
            <a:ext cx="5767200" cy="3182760"/>
            <a:chOff x="548280" y="2935440"/>
            <a:chExt cx="5767200" cy="3182760"/>
          </a:xfrm>
        </p:grpSpPr>
        <p:pic>
          <p:nvPicPr>
            <p:cNvPr id="347" name="" descr=""/>
            <p:cNvPicPr/>
            <p:nvPr/>
          </p:nvPicPr>
          <p:blipFill>
            <a:blip r:embed="rId1"/>
            <a:stretch/>
          </p:blipFill>
          <p:spPr>
            <a:xfrm>
              <a:off x="556560" y="2935440"/>
              <a:ext cx="5758920" cy="249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8" name=""/>
            <p:cNvSpPr/>
            <p:nvPr/>
          </p:nvSpPr>
          <p:spPr>
            <a:xfrm>
              <a:off x="548280" y="4530600"/>
              <a:ext cx="1526760" cy="67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Base Não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49" name=""/>
            <p:cNvSpPr/>
            <p:nvPr/>
          </p:nvSpPr>
          <p:spPr>
            <a:xfrm>
              <a:off x="2130480" y="5441040"/>
              <a:ext cx="1864800" cy="677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611280" y="3132000"/>
            <a:ext cx="1330920" cy="123588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5729400" y="4090680"/>
            <a:ext cx="3988800" cy="220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15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por Reforço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3" name="CustomShape 116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17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5" name="CustomShape 118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119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120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precisa de dados anotados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Interação vs Recompensa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rcRect l="0" t="27476" r="0" b="6519"/>
          <a:stretch/>
        </p:blipFill>
        <p:spPr>
          <a:xfrm>
            <a:off x="986760" y="2988000"/>
            <a:ext cx="815904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3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0" name="CustomShape 137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138"/>
          <p:cNvSpPr/>
          <p:nvPr/>
        </p:nvSpPr>
        <p:spPr>
          <a:xfrm>
            <a:off x="450000" y="18208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2" name="CustomShape 13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14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4" name="CustomShape 141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tutorial abaixo, vamos implementar um modelo utilizando o Scikit-Learn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5" name=""/>
          <p:cNvSpPr/>
          <p:nvPr/>
        </p:nvSpPr>
        <p:spPr>
          <a:xfrm>
            <a:off x="900000" y="2520000"/>
            <a:ext cx="56563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LINK: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Aula_01_Introdução_Scikit_Learn.ipynb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0"/>
          <p:cNvSpPr/>
          <p:nvPr/>
        </p:nvSpPr>
        <p:spPr>
          <a:xfrm>
            <a:off x="360000" y="360000"/>
            <a:ext cx="9347760" cy="88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7" name="CustomShape 11"/>
          <p:cNvSpPr/>
          <p:nvPr/>
        </p:nvSpPr>
        <p:spPr>
          <a:xfrm>
            <a:off x="360000" y="1627920"/>
            <a:ext cx="9167760" cy="466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8" name="CustomShape 12"/>
          <p:cNvSpPr/>
          <p:nvPr/>
        </p:nvSpPr>
        <p:spPr>
          <a:xfrm>
            <a:off x="7560000" y="3216960"/>
            <a:ext cx="1501920" cy="8956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1920" cy="159264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13"/>
          <p:cNvSpPr/>
          <p:nvPr/>
        </p:nvSpPr>
        <p:spPr>
          <a:xfrm>
            <a:off x="897120" y="6886080"/>
            <a:ext cx="64350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14"/>
          <p:cNvSpPr/>
          <p:nvPr/>
        </p:nvSpPr>
        <p:spPr>
          <a:xfrm>
            <a:off x="7608600" y="6886080"/>
            <a:ext cx="2273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900000" y="4682520"/>
            <a:ext cx="4112640" cy="20091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572000"/>
            <a:ext cx="4856400" cy="215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Conceitos, Definições, Modelos, Aplicações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Técnicas do Estado da Arte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e Provas Teóricas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471960" y="1800000"/>
            <a:ext cx="9246240" cy="48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Tópico da Ciência da Computação cujo objetivo é desenvolver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soluções tecnológicas que simulam o raciocínio humano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, ou seja, a inteligência que é característica dos seres humanos.”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Máquinas podem pensar?” -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Alan Turing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 (1950)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passa a ser considerada ciência em 1956 (Dartmouth College, USA).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3750120" cy="24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3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5" name="CustomShape 40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4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4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340920" y="2160000"/>
            <a:ext cx="4697280" cy="44305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220000" y="2700000"/>
            <a:ext cx="4498200" cy="34563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200" name="CustomShape 44"/>
          <p:cNvSpPr/>
          <p:nvPr/>
        </p:nvSpPr>
        <p:spPr>
          <a:xfrm>
            <a:off x="282960" y="18165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5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46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4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49"/>
          <p:cNvSpPr/>
          <p:nvPr/>
        </p:nvSpPr>
        <p:spPr>
          <a:xfrm>
            <a:off x="282960" y="18165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460760" cy="34182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67160" y="2700000"/>
            <a:ext cx="4091040" cy="34423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57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CustomShape 58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5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6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61"/>
          <p:cNvSpPr/>
          <p:nvPr/>
        </p:nvSpPr>
        <p:spPr>
          <a:xfrm>
            <a:off x="282960" y="18165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080000" y="2271960"/>
            <a:ext cx="7681680" cy="38462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5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5" name="CustomShape 52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54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55"/>
          <p:cNvSpPr/>
          <p:nvPr/>
        </p:nvSpPr>
        <p:spPr>
          <a:xfrm>
            <a:off x="282960" y="18165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1149840" y="2549160"/>
            <a:ext cx="7848360" cy="394164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63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conferências nacionais e internacionais, crescem discussões acerca da ética e moral no uso da I.A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175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2023-03-07T17:34:34Z</dcterms:modified>
  <cp:revision>14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